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7" r:id="rId15"/>
    <p:sldId id="277" r:id="rId16"/>
    <p:sldId id="269" r:id="rId17"/>
  </p:sldIdLst>
  <p:sldSz cx="17475200" cy="97536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98527" y="857250"/>
            <a:ext cx="4146947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759899" y="2527255"/>
            <a:ext cx="7709009" cy="4591117"/>
          </a:xfrm>
          <a:prstGeom prst="rect">
            <a:avLst/>
          </a:prstGeom>
        </p:spPr>
      </p:pic>
      <p:sp>
        <p:nvSpPr>
          <p:cNvPr id="6" name="textbox 6"/>
          <p:cNvSpPr/>
          <p:nvPr/>
        </p:nvSpPr>
        <p:spPr>
          <a:xfrm>
            <a:off x="664827" y="2527349"/>
            <a:ext cx="8773794" cy="17265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49225" algn="l" rtl="0" eaLnBrk="0">
              <a:lnSpc>
                <a:spcPct val="105000"/>
              </a:lnSpc>
            </a:pPr>
            <a:r>
              <a:rPr sz="4500" kern="0" spc="13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OpenRisk-Advisor:开源项目衰</a:t>
            </a:r>
            <a:r>
              <a:rPr sz="4500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 退风险预测与智能治理建议系统</a:t>
            </a:r>
            <a:endParaRPr sz="4500" kern="0" spc="130" dirty="0">
              <a:solidFill>
                <a:srgbClr val="000000">
                  <a:alpha val="100000"/>
                </a:srgbClr>
              </a:solidFill>
              <a:latin typeface="黑体"/>
              <a:ea typeface="黑体"/>
            </a:endParaRPr>
          </a:p>
          <a:p>
            <a:pPr marL="148590" algn="l" rtl="0" eaLnBrk="0">
              <a:lnSpc>
                <a:spcPct val="106000"/>
              </a:lnSpc>
              <a:spcBef>
                <a:spcPts val="2040"/>
              </a:spcBef>
            </a:pPr>
            <a:endParaRPr sz="2100" dirty="0">
              <a:latin typeface="黑体"/>
              <a:ea typeface="黑体"/>
              <a:cs typeface="黑体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1013461" y="6739584"/>
            <a:ext cx="16461739" cy="13646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rtl="0" eaLnBrk="0">
              <a:lnSpc>
                <a:spcPct val="94000"/>
              </a:lnSpc>
            </a:pPr>
            <a:r>
              <a:rPr lang="en-US" sz="2300" kern="0" spc="5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队名</a:t>
            </a:r>
            <a:r>
              <a:rPr lang="zh-CN" altLang="en-US"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：大东北我的家乡</a:t>
            </a:r>
            <a:endParaRPr lang="zh-CN" altLang="en-US" sz="23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2700" rtl="0" eaLnBrk="0">
              <a:lnSpc>
                <a:spcPct val="94000"/>
              </a:lnSpc>
            </a:pPr>
            <a:r>
              <a:rPr lang="zh-CN" altLang="en-US"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学校：华东师范大学</a:t>
            </a:r>
            <a:endParaRPr lang="en-US" altLang="zh-CN" sz="23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2700" eaLnBrk="0">
              <a:lnSpc>
                <a:spcPct val="94000"/>
              </a:lnSpc>
            </a:pPr>
            <a:r>
              <a:rPr lang="zh-CN" altLang="en-US"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Arial" panose="020B0604020202090204"/>
              </a:rPr>
              <a:t>成员：任北鸣张凌琨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textbox 42"/>
          <p:cNvSpPr/>
          <p:nvPr/>
        </p:nvSpPr>
        <p:spPr>
          <a:xfrm>
            <a:off x="895350" y="780415"/>
            <a:ext cx="15497810" cy="1039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  <a:buClrTx/>
              <a:buSzTx/>
              <a:buFontTx/>
            </a:pPr>
            <a:r>
              <a:rPr lang="zh-CN" altLang="en-US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风险报告：</a:t>
            </a:r>
            <a:r>
              <a:rPr lang="en-US" altLang="zh-CN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RiskReport </a:t>
            </a:r>
            <a:r>
              <a:rPr lang="zh-CN" altLang="en-US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证据链</a:t>
            </a:r>
            <a:endParaRPr lang="zh-CN" altLang="en-US" sz="5100" b="1" kern="0" spc="-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4855" y="2361565"/>
            <a:ext cx="5043170" cy="5674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目标：把模型预测结果固化为统一的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RiskReport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（风险概率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等级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+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数据质量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+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证据链），用于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可解释展示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+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可审计决策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数据来源：前置在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模型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页完成训练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预测后，后端生成并落盘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risk_report.json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，前端实时读取该文件展示。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预测结果展示：列表按仓库展示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risk_score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（风险概率）、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risk_level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（等级）、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as_of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（评估月份）、信号数量等，用于快速筛选高风险项目。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证据链展示：点击任意仓库打开右侧详情抽屉，展示主导信号（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main_signals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）的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t0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、强度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置信度、异常度等，以及与数据质量（缺失率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覆盖情况）的关联信息。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解释价值：把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一个分数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拆解为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哪些信号触发、从何时开始恶化、证据强不强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，让评委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用户可复核、可追溯，而不是黑盒打分。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下游衔接：该页的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RiskReport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结构化输出可直接作为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LLM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治理建议与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RAG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问答的事实输入，保证建议基于证据生成。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8025" y="2361565"/>
            <a:ext cx="11395075" cy="56267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textbox 42"/>
          <p:cNvSpPr/>
          <p:nvPr/>
        </p:nvSpPr>
        <p:spPr>
          <a:xfrm>
            <a:off x="895350" y="780415"/>
            <a:ext cx="15497810" cy="1039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  <a:buClrTx/>
              <a:buSzTx/>
              <a:buFontTx/>
            </a:pPr>
            <a:r>
              <a:rPr lang="en-US" altLang="zh-CN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LLM </a:t>
            </a:r>
            <a:r>
              <a:rPr lang="zh-CN" altLang="en-US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治理建议：证据驱动、可控输出</a:t>
            </a:r>
            <a:endParaRPr lang="zh-CN" altLang="en-US" sz="5100" b="1" kern="0" spc="-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4855" y="2569845"/>
            <a:ext cx="5043170" cy="5674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目标：把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RiskReport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的结构化证据翻译成可执行的治理动作清单，回答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为什么有风险、应该怎么介入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操作入口：在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治理建议（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/governance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页面选择仓库并点击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生成建议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，一键生成面向维护者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/OSPO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的行动方案。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证据驱动：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LLM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不做风险判别，只接收该仓库的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RiskReport JSON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（风险分数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等级、主信号、数据质量等）作为唯一事实来源。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可控输出：提示词强约束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不得引入新事实、缺数据要明确说明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，输出按固定结构组织（风险摘要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逐信号建议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/30-60-90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天计划）。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可审计性：建议与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main_signals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逐条对齐，用户可从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风险报告（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/repos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反查信号与数据质量，验证建议依据。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Markdown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输出：前端展示结果支持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Markdown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渲染与复制，保证可复现与可演示。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4395" y="2229485"/>
            <a:ext cx="11203305" cy="65779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textbox 42"/>
          <p:cNvSpPr/>
          <p:nvPr/>
        </p:nvSpPr>
        <p:spPr>
          <a:xfrm>
            <a:off x="895350" y="780415"/>
            <a:ext cx="15497810" cy="1039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  <a:buClrTx/>
              <a:buSzTx/>
              <a:buFontTx/>
            </a:pPr>
            <a:r>
              <a:rPr lang="en-US" altLang="zh-CN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RAG </a:t>
            </a:r>
            <a:r>
              <a:rPr lang="zh-CN" altLang="en-US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问答：仓库数据</a:t>
            </a:r>
            <a:r>
              <a:rPr lang="en-US" altLang="zh-CN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+</a:t>
            </a:r>
            <a:r>
              <a:rPr lang="zh-CN" altLang="en-US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风险摘要的交互式问答</a:t>
            </a:r>
            <a:endParaRPr lang="zh-CN" altLang="en-US" sz="5100" b="1" kern="0" spc="-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4855" y="2039620"/>
            <a:ext cx="5043170" cy="670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目标：让用户用自然语言快速理解单仓库现状，把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原始指标缓存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+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风险摘要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组合成可问答的上下文，辅助现场答辩与日常排查。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操作入口：在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“RAG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问答（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/rag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页面选择仓库，输入问题（或点击建议问题），一键提交获得回答。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上下文构建：后端从本地缓存读取该仓库的原始指标摘要（最新月份、点数、尾部序列）并结合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risk_report.json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的风险摘要，拼成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Context JSON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喂给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LLM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交互体验：支持建议问题快捷填充、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Markdown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渲染输出与一键复制，便于汇报材料与会议纪要复用。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对齐与可信：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LLM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仅允许基于提供的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Context JSON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作答；若数据缺失会明确说明，避免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编造解释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典型问题：近期活跃度趋势如何、哪些指标缺失最多、当前风险主要由哪些信号驱动、需要优先补哪些数据。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工程价值：把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数据核验（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/registered/:repo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与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风险解释（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/repos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的碎片信息汇总成可问答入口，提升排查效率与评审互动效果。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6495" y="2548890"/>
            <a:ext cx="10992485" cy="5335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textbox 42"/>
          <p:cNvSpPr/>
          <p:nvPr/>
        </p:nvSpPr>
        <p:spPr>
          <a:xfrm>
            <a:off x="895350" y="780415"/>
            <a:ext cx="15497810" cy="1039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  <a:buClrTx/>
              <a:buSzTx/>
              <a:buFontTx/>
            </a:pPr>
            <a:r>
              <a:rPr lang="zh-CN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可视化展示</a:t>
            </a:r>
            <a:endParaRPr sz="5100" b="1" kern="0" spc="-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endParaRPr sz="2600" dirty="0">
              <a:latin typeface="黑体"/>
              <a:ea typeface="黑体"/>
              <a:cs typeface="黑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" y="2095500"/>
            <a:ext cx="14084300" cy="6924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0" y="542290"/>
            <a:ext cx="12409805" cy="6156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75" y="1980565"/>
            <a:ext cx="15340965" cy="6596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graphicFrame>
        <p:nvGraphicFramePr>
          <p:cNvPr id="188" name="table 188"/>
          <p:cNvGraphicFramePr>
            <a:graphicFrameLocks noGrp="1"/>
          </p:cNvGraphicFramePr>
          <p:nvPr/>
        </p:nvGraphicFramePr>
        <p:xfrm>
          <a:off x="625407" y="2378068"/>
          <a:ext cx="16230600" cy="5530850"/>
        </p:xfrm>
        <a:graphic>
          <a:graphicData uri="http://schemas.openxmlformats.org/drawingml/2006/table">
            <a:tbl>
              <a:tblPr/>
              <a:tblGrid>
                <a:gridCol w="2066925"/>
                <a:gridCol w="4959350"/>
                <a:gridCol w="5861050"/>
                <a:gridCol w="885825"/>
                <a:gridCol w="2457450"/>
              </a:tblGrid>
              <a:tr h="6508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2705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对比维度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323975" algn="l" rtl="0" eaLnBrk="0">
                        <a:lnSpc>
                          <a:spcPct val="94000"/>
                        </a:lnSpc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传统生态分析工具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595245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OpenRisk</a:t>
                      </a:r>
                      <a:r>
                        <a:rPr sz="27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-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Advisor</a:t>
                      </a:r>
                      <a:r>
                        <a:rPr sz="27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(本项目)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2705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20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分析视角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924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2700" b="1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历史描述(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Descriptive</a:t>
                      </a:r>
                      <a:r>
                        <a:rPr sz="2700" b="1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04800" algn="l" rtl="0" eaLnBrk="0">
                        <a:lnSpc>
                          <a:spcPct val="94000"/>
                        </a:lnSpc>
                        <a:spcBef>
                          <a:spcPts val="240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静态健康度评分、历史趋势图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9245" algn="l" rtl="0" eaLnBrk="0">
                        <a:lnSpc>
                          <a:spcPct val="83000"/>
                        </a:lnSpc>
                      </a:pP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未来预测与建议(Predictive</a:t>
                      </a:r>
                      <a:r>
                        <a:rPr sz="2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&amp;Prescriptive)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04800" algn="l" rtl="0" eaLnBrk="0">
                        <a:lnSpc>
                          <a:spcPts val="3360"/>
                        </a:lnSpc>
                      </a:pPr>
                      <a:r>
                        <a:rPr sz="2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衰退风险概率、未来趋势</a:t>
                      </a:r>
                      <a:r>
                        <a:rPr sz="2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预测、行动建议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54050" algn="l" rtl="0" eaLnBrk="0">
                        <a:lnSpc>
                          <a:spcPct val="95000"/>
                        </a:lnSpc>
                      </a:pPr>
                      <a:r>
                        <a:rPr sz="20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解释性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7975" algn="l" rtl="0" eaLnBrk="0">
                        <a:lnSpc>
                          <a:spcPct val="95000"/>
                        </a:lnSpc>
                      </a:pPr>
                      <a:r>
                        <a:rPr sz="20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数据罗列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480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用户自行解读图表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3304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7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结构化证据链(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Evidence</a:t>
                      </a:r>
                      <a:r>
                        <a:rPr sz="2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Chain</a:t>
                      </a:r>
                      <a:r>
                        <a:rPr sz="27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41300" algn="l" rtl="0" eaLnBrk="0">
                        <a:lnSpc>
                          <a:spcPct val="93000"/>
                        </a:lnSpc>
                        <a:spcBef>
                          <a:spcPts val="125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自动关联“信号-指标-时间</a:t>
                      </a: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”,输出可机读的RiskReport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4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63525" algn="l" rtl="0" eaLnBrk="0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2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“A”-08-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49350" algn="l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RiskReport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5405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2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AI</a:t>
                      </a:r>
                      <a:r>
                        <a:rPr sz="2000" b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应用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9245" algn="l" rtl="0" eaLnBrk="0">
                        <a:lnSpc>
                          <a:spcPct val="95000"/>
                        </a:lnSpc>
                      </a:pP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无/黑盒模型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04800" algn="l" rtl="0" eaLnBrk="0">
                        <a:lnSpc>
                          <a:spcPct val="95000"/>
                        </a:lnSpc>
                        <a:spcBef>
                          <a:spcPts val="485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难以信任和追溯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47015" indent="4445" algn="l" rtl="0" eaLnBrk="0">
                        <a:lnSpc>
                          <a:spcPct val="106000"/>
                        </a:lnSpc>
                      </a:pPr>
                      <a:r>
                        <a:rPr sz="27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可控的白盒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AI</a:t>
                      </a:r>
                      <a:r>
                        <a:rPr sz="27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Controllable</a:t>
                      </a:r>
                      <a:r>
                        <a:rPr sz="2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Al</a:t>
                      </a:r>
                      <a:r>
                        <a:rPr sz="27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r>
                        <a:rPr sz="2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</a:t>
                      </a: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LLM仅作为“证据翻译器”,流程可审计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92150" algn="l" rtl="0" eaLnBrk="0">
                        <a:lnSpc>
                          <a:spcPct val="96000"/>
                        </a:lnSpc>
                      </a:pPr>
                      <a:r>
                        <a:rPr sz="2000" kern="0" spc="0" baseline="-8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LLM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 </a:t>
                      </a:r>
                      <a:r>
                        <a:rPr sz="14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证概得器</a:t>
                      </a:r>
                      <a:r>
                        <a:rPr sz="14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</a:t>
                      </a:r>
                      <a:r>
                        <a:rPr sz="14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审计</a:t>
                      </a:r>
                      <a:endParaRPr sz="1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2705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系统闭环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797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信息展示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480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20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止步于“看”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737870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13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解释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9395" algn="l" rtl="0" eaLnBrk="0">
                        <a:lnSpc>
                          <a:spcPct val="96000"/>
                        </a:lnSpc>
                        <a:spcBef>
                          <a:spcPts val="10"/>
                        </a:spcBef>
                      </a:pPr>
                      <a:r>
                        <a:rPr sz="26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决策闭环(</a:t>
                      </a:r>
                      <a:r>
                        <a:rPr sz="26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Decision</a:t>
                      </a:r>
                      <a:r>
                        <a:rPr sz="2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6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Loop</a:t>
                      </a:r>
                      <a:r>
                        <a:rPr sz="26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r>
                        <a:rPr sz="26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         </a:t>
                      </a:r>
                      <a:r>
                        <a:rPr sz="2900" kern="0" spc="2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预警</a:t>
                      </a:r>
                      <a:r>
                        <a:rPr sz="18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</a:t>
                      </a:r>
                      <a:r>
                        <a:rPr sz="2900" kern="0" spc="20" baseline="5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</a:t>
                      </a:r>
                      <a:r>
                        <a:rPr sz="2900" kern="0" spc="0" baseline="5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Explain</a:t>
                      </a:r>
                      <a:r>
                        <a:rPr sz="2900" kern="0" spc="10" baseline="5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r>
                        <a:rPr sz="1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您以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r" rtl="0" eaLnBrk="0">
                        <a:lnSpc>
                          <a:spcPts val="2860"/>
                        </a:lnSpc>
                      </a:pPr>
                      <a:r>
                        <a:rPr sz="2900" kern="0" spc="-10" baseline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实现“预警→解释→建议→评估”的完整治理流程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  </a:t>
                      </a:r>
                      <a:r>
                        <a:rPr sz="2900" kern="0" spc="-10" baseline="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(Alert)</a:t>
                      </a:r>
                      <a:r>
                        <a:rPr sz="1800" kern="0" spc="3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2900" kern="0" spc="-10" baseline="-17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评估</a:t>
                      </a:r>
                      <a:r>
                        <a:rPr sz="1800" kern="0" spc="7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kern="0" spc="-20" baseline="19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(Recommend)</a:t>
                      </a:r>
                      <a:endParaRPr sz="2700" baseline="190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7200900" algn="l" rtl="0" eaLnBrk="0">
                        <a:lnSpc>
                          <a:spcPct val="80000"/>
                        </a:lnSpc>
                        <a:spcBef>
                          <a:spcPts val="30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(Evaluate)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0" name="textbox 190"/>
          <p:cNvSpPr/>
          <p:nvPr/>
        </p:nvSpPr>
        <p:spPr>
          <a:xfrm>
            <a:off x="685758" y="643211"/>
            <a:ext cx="13522325" cy="14941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400" b="1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创新性与差异化：从</a:t>
            </a:r>
            <a:r>
              <a:rPr sz="3400" b="1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“事后归因”到“事前干预”</a:t>
            </a:r>
            <a:endParaRPr sz="3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7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5000"/>
              </a:lnSpc>
            </a:pPr>
            <a:endParaRPr sz="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9685" algn="l" rtl="0" eaLnBrk="0">
              <a:lnSpc>
                <a:spcPct val="97000"/>
              </a:lnSpc>
            </a:pPr>
            <a:r>
              <a:rPr sz="38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将开源治理从“静态描述”升级为“动态预</a:t>
            </a:r>
            <a:r>
              <a:rPr sz="38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警与智能干预”。</a:t>
            </a:r>
            <a:endParaRPr sz="3800" dirty="0">
              <a:latin typeface="黑体"/>
              <a:ea typeface="黑体"/>
              <a:cs typeface="黑体"/>
            </a:endParaRPr>
          </a:p>
        </p:txBody>
      </p:sp>
      <p:graphicFrame>
        <p:nvGraphicFramePr>
          <p:cNvPr id="192" name="table 192"/>
          <p:cNvGraphicFramePr>
            <a:graphicFrameLocks noGrp="1"/>
          </p:cNvGraphicFramePr>
          <p:nvPr/>
        </p:nvGraphicFramePr>
        <p:xfrm>
          <a:off x="612825" y="8315280"/>
          <a:ext cx="16229964" cy="933450"/>
        </p:xfrm>
        <a:graphic>
          <a:graphicData uri="http://schemas.openxmlformats.org/drawingml/2006/table">
            <a:tbl>
              <a:tblPr/>
              <a:tblGrid>
                <a:gridCol w="16229964"/>
              </a:tblGrid>
              <a:tr h="9271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9464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23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我们并非创造一个新算法，而是面向</a:t>
                      </a:r>
                      <a:r>
                        <a:rPr sz="23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真实场景，创造</a:t>
                      </a:r>
                      <a:r>
                        <a:rPr sz="23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性地组合现有工具，构建了一套工程上可控、价值上闭环的治理系统</a:t>
                      </a:r>
                      <a:r>
                        <a:rPr sz="23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。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4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541462" y="3244827"/>
            <a:ext cx="1962115" cy="787408"/>
          </a:xfrm>
          <a:prstGeom prst="rect">
            <a:avLst/>
          </a:prstGeom>
        </p:spPr>
      </p:pic>
      <p:pic>
        <p:nvPicPr>
          <p:cNvPr id="196" name="picture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084312" y="5645189"/>
            <a:ext cx="2457363" cy="615939"/>
          </a:xfrm>
          <a:prstGeom prst="rect">
            <a:avLst/>
          </a:prstGeom>
        </p:spPr>
      </p:pic>
      <p:pic>
        <p:nvPicPr>
          <p:cNvPr id="198" name="picture 1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02347" y="3219468"/>
            <a:ext cx="1016007" cy="850903"/>
          </a:xfrm>
          <a:prstGeom prst="rect">
            <a:avLst/>
          </a:prstGeom>
        </p:spPr>
      </p:pic>
      <p:sp>
        <p:nvSpPr>
          <p:cNvPr id="200" name="textbox 200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45" y="2137410"/>
            <a:ext cx="17128490" cy="596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510" y="3079750"/>
            <a:ext cx="3575050" cy="95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510" y="4317365"/>
            <a:ext cx="3691890" cy="95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510" y="5554980"/>
            <a:ext cx="3143250" cy="95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210" y="6792595"/>
            <a:ext cx="3309620" cy="95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3117850"/>
            <a:ext cx="1612900" cy="95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4317365"/>
            <a:ext cx="1612900" cy="95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5568950"/>
            <a:ext cx="1612900" cy="952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" y="6765290"/>
            <a:ext cx="1612900" cy="952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085" y="3079750"/>
            <a:ext cx="6292215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150" y="4317365"/>
            <a:ext cx="6153150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085" y="5582920"/>
            <a:ext cx="5230495" cy="952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150" y="6765290"/>
            <a:ext cx="5577840" cy="9525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27020" y="3143885"/>
            <a:ext cx="3729355" cy="1026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历史描述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静态健康度评分、历史趋势图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endParaRPr lang="zh-CN" altLang="en-US"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28925" y="4368800"/>
            <a:ext cx="3673475" cy="687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数据罗列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用户自行解读图表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10510" y="5691505"/>
            <a:ext cx="2267585" cy="964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黑盒模型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难以信任和追溯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828925" y="6792595"/>
            <a:ext cx="1976120" cy="964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信息展示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止步于“看”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21055" y="3335020"/>
            <a:ext cx="8737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分析视角</a:t>
            </a:r>
            <a:endParaRPr lang="zh-CN" altLang="en-US"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6220" y="4608830"/>
            <a:ext cx="8737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>
              <a:lnSpc>
                <a:spcPct val="100000"/>
              </a:lnSpc>
              <a:buClrTx/>
              <a:buSzTx/>
              <a:buFontTx/>
            </a:pPr>
            <a:r>
              <a:rPr lang="en-US" sz="2000" b="1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              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解释性</a:t>
            </a:r>
            <a:endParaRPr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0380" y="5839460"/>
            <a:ext cx="8737600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54050" algn="l" rtl="0" eaLnBrk="0">
              <a:lnSpc>
                <a:spcPct val="95000"/>
              </a:lnSpc>
              <a:spcBef>
                <a:spcPts val="0"/>
              </a:spcBef>
            </a:pP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AI应用</a:t>
            </a:r>
            <a:endParaRPr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0380" y="6965950"/>
            <a:ext cx="8737600" cy="567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>
              <a:lnSpc>
                <a:spcPct val="100000"/>
              </a:lnSpc>
              <a:spcBef>
                <a:spcPts val="5"/>
              </a:spcBef>
              <a:buClrTx/>
              <a:buSzTx/>
              <a:buFontTx/>
            </a:pPr>
            <a:r>
              <a:rPr lang="en-US"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      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系统闭环</a:t>
            </a:r>
            <a:endParaRPr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66050" y="3109595"/>
            <a:ext cx="8737600" cy="956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未来预测与建议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衰退风险概率、未来趋势预测、行动建议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04150" y="4431030"/>
            <a:ext cx="6403975" cy="925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结构化证据链自动关联“信号-指标-时间”,输出可机读的RiskReport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804150" y="5589270"/>
            <a:ext cx="6292215" cy="925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可控的白盒A</a:t>
            </a:r>
            <a:r>
              <a:rPr lang="en-US"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I </a:t>
            </a: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LLM仅作为“证据翻译器”,流程可审计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04150" y="6761480"/>
            <a:ext cx="6292215" cy="925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决策闭环</a:t>
            </a:r>
            <a:r>
              <a:rPr lang="en-US"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</a:t>
            </a: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实现“预警→解释→建议→评估”的完整治理流程  </a:t>
            </a:r>
            <a:r>
              <a:rPr sz="26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</a:t>
            </a:r>
            <a:endParaRPr lang="zh-CN" altLang="en-US" sz="2600" kern="0" spc="5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 228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0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" name="textbox 230"/>
          <p:cNvSpPr/>
          <p:nvPr/>
        </p:nvSpPr>
        <p:spPr>
          <a:xfrm>
            <a:off x="933381" y="6891563"/>
            <a:ext cx="16427450" cy="27793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400" b="1" kern="0" spc="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我们的愿景</a:t>
            </a:r>
            <a:endParaRPr sz="3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8300" algn="l" rtl="0" eaLnBrk="0">
              <a:lnSpc>
                <a:spcPct val="93000"/>
              </a:lnSpc>
              <a:spcBef>
                <a:spcPts val="1030"/>
              </a:spcBef>
              <a:buClrTx/>
              <a:buSzTx/>
              <a:buFontTx/>
            </a:pPr>
            <a:r>
              <a:rPr sz="3400" kern="0" spc="2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我们致力于将OpenRisk-Advisor打造成开源社区与OSPO的标准化基础</a:t>
            </a:r>
            <a:endParaRPr sz="3400" kern="0" spc="260" dirty="0">
              <a:solidFill>
                <a:srgbClr val="20507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368300" algn="l" rtl="0" eaLnBrk="0">
              <a:lnSpc>
                <a:spcPct val="93000"/>
              </a:lnSpc>
              <a:spcBef>
                <a:spcPts val="1030"/>
              </a:spcBef>
              <a:buClrTx/>
              <a:buSzTx/>
              <a:buFontTx/>
            </a:pPr>
            <a:r>
              <a:rPr sz="3400" kern="0" spc="2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设施，让每一个开源项目都能拥有自己的“健康顾问”。</a:t>
            </a:r>
            <a:endParaRPr sz="3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3000"/>
              </a:lnSpc>
              <a:spcBef>
                <a:spcPts val="5"/>
              </a:spcBef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232" name="textbox 232"/>
          <p:cNvSpPr/>
          <p:nvPr/>
        </p:nvSpPr>
        <p:spPr>
          <a:xfrm>
            <a:off x="2087258" y="3075087"/>
            <a:ext cx="14168755" cy="30613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buClrTx/>
              <a:buSzTx/>
              <a:buFontTx/>
            </a:pPr>
            <a:r>
              <a:rPr sz="2800" b="1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定义了一个真实问题：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开源项目的“缓慢衰退”难以察觉。</a:t>
            </a: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spcBef>
                <a:spcPts val="840"/>
              </a:spcBef>
            </a:pPr>
            <a:r>
              <a:rPr sz="2800" b="1" kern="0" spc="-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构建了一套闭环方案：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实现了从“风险预测”到“证据归因”再到“行动建议”的全链路。</a:t>
            </a:r>
            <a:endParaRPr sz="28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850"/>
              </a:spcBef>
            </a:pPr>
            <a:r>
              <a:rPr sz="28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展示了工程可控性：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通过结构化证据链约束LLM,  确保了系统的可信与可复现。</a:t>
            </a: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2000"/>
              </a:lnSpc>
              <a:spcBef>
                <a:spcPts val="850"/>
              </a:spcBef>
            </a:pP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0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850"/>
              </a:spcBef>
              <a:buClrTx/>
              <a:buSzTx/>
              <a:buFontTx/>
            </a:pPr>
            <a:r>
              <a:rPr sz="28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探索了工具集价值：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实践了OpenDigger等开源组件的巨大潜力。</a:t>
            </a: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4" name="textbox 234"/>
          <p:cNvSpPr/>
          <p:nvPr/>
        </p:nvSpPr>
        <p:spPr>
          <a:xfrm>
            <a:off x="927116" y="887552"/>
            <a:ext cx="15905480" cy="1831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buClrTx/>
              <a:buSzTx/>
              <a:buFontTx/>
            </a:pPr>
            <a:r>
              <a:rPr sz="47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总</a:t>
            </a:r>
            <a:r>
              <a:rPr sz="47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结：OpenRisk-Advisor,   开源生态的智能风险“哨兵”</a:t>
            </a:r>
            <a:endParaRPr sz="4700" b="1" kern="0" spc="-1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8415" algn="l" rtl="0" eaLnBrk="0">
              <a:lnSpc>
                <a:spcPct val="97000"/>
              </a:lnSpc>
              <a:spcBef>
                <a:spcPts val="5"/>
              </a:spcBef>
            </a:pPr>
            <a:r>
              <a:rPr sz="3400" b="1" kern="0" spc="5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我们实现了</a:t>
            </a:r>
            <a:endParaRPr sz="3400" dirty="0">
              <a:latin typeface="黑体"/>
              <a:ea typeface="黑体"/>
              <a:cs typeface="黑体"/>
            </a:endParaRPr>
          </a:p>
        </p:txBody>
      </p:sp>
      <p:pic>
        <p:nvPicPr>
          <p:cNvPr id="236" name="picture 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17538" y="2978163"/>
            <a:ext cx="584195" cy="31686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841625"/>
            <a:ext cx="1490345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" name="textbox 14"/>
          <p:cNvSpPr/>
          <p:nvPr/>
        </p:nvSpPr>
        <p:spPr>
          <a:xfrm>
            <a:off x="749218" y="2087312"/>
            <a:ext cx="7407909" cy="59448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4000"/>
              </a:lnSpc>
            </a:pPr>
            <a:r>
              <a:rPr sz="2600" b="1" kern="0" spc="1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缓慢衰退比突然死亡更常见，也更难发</a:t>
            </a:r>
            <a:r>
              <a:rPr sz="2600" b="1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现。</a:t>
            </a:r>
            <a:endParaRPr sz="26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670"/>
              </a:spcBef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开源项目并非突然停止，而是经历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一个缓慢的衰退过程：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85000"/>
              </a:lnSpc>
              <a:spcBef>
                <a:spcPts val="810"/>
              </a:spcBef>
            </a:pP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贡献者流失、协作效率下降、社区热度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降低。当这些迹象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3155"/>
              </a:lnSpc>
            </a:pP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变得明显时，往往已错过最佳干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预时机。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0"/>
              </a:spcBef>
            </a:pPr>
            <a:r>
              <a:rPr sz="2600" b="1" kern="0" spc="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现有工具的局限性：“后视镜”而</a:t>
            </a:r>
            <a:r>
              <a:rPr sz="2600" b="1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非“导航仪”</a:t>
            </a:r>
            <a:endParaRPr sz="26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00050" indent="-342900" algn="l" rtl="0" eaLnBrk="0">
              <a:lnSpc>
                <a:spcPct val="108000"/>
              </a:lnSpc>
              <a:spcBef>
                <a:spcPts val="665"/>
              </a:spcBef>
              <a:buFont typeface="Arial" panose="020B0604020202090204" pitchFamily="34" charset="0"/>
              <a:buChar char="•"/>
            </a:pPr>
            <a:r>
              <a:rPr sz="2200" kern="0" spc="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描述历史，而非预测未来：大多工具停留在历史</a:t>
            </a:r>
            <a:r>
              <a:rPr sz="2200" kern="0" spc="-1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数据展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示与静态评分，无法提供前瞻性预警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。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400050" indent="-342900" algn="l" rtl="0" eaLnBrk="0">
              <a:lnSpc>
                <a:spcPct val="113000"/>
              </a:lnSpc>
              <a:spcBef>
                <a:spcPts val="1740"/>
              </a:spcBef>
              <a:buFont typeface="Arial" panose="020B0604020202090204" pitchFamily="34" charset="0"/>
              <a:buChar char="•"/>
            </a:pPr>
            <a:r>
              <a:rPr sz="2200" kern="0" spc="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信号与噪声混杂：难以区分“正常周期波动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”(如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节假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日、版本发布节奏)与“异常持续下滑”(真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正的衰退信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号</a:t>
            </a:r>
            <a:r>
              <a:rPr sz="2200" kern="0" spc="-3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)</a:t>
            </a:r>
            <a:r>
              <a:rPr sz="2200" kern="0" spc="-3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。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71450" indent="-171450" algn="l" rtl="0" eaLnBrk="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00050" indent="-342900" algn="l" rtl="0" eaLnBrk="0">
              <a:lnSpc>
                <a:spcPct val="109000"/>
              </a:lnSpc>
              <a:spcBef>
                <a:spcPts val="5"/>
              </a:spcBef>
              <a:buFont typeface="Arial" panose="020B0604020202090204" pitchFamily="34" charset="0"/>
              <a:buChar char="•"/>
            </a:pPr>
            <a:r>
              <a:rPr sz="2200" kern="0" spc="-4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缺乏可行动的建议：即便发现问题，也无法提供“如何介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入”的具体方案。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915322" y="2393923"/>
            <a:ext cx="7918538" cy="4800624"/>
          </a:xfrm>
          <a:prstGeom prst="rect">
            <a:avLst/>
          </a:prstGeom>
        </p:spPr>
      </p:pic>
      <p:sp>
        <p:nvSpPr>
          <p:cNvPr id="18" name="textbox 18"/>
          <p:cNvSpPr/>
          <p:nvPr/>
        </p:nvSpPr>
        <p:spPr>
          <a:xfrm>
            <a:off x="758726" y="704667"/>
            <a:ext cx="13291819" cy="7886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5200" b="1" kern="0" spc="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背景与挑战：开源项目的</a:t>
            </a:r>
            <a:r>
              <a:rPr sz="5200" b="1" kern="0" spc="-1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困境</a:t>
            </a:r>
            <a:endParaRPr sz="5200" dirty="0">
              <a:latin typeface="黑体"/>
              <a:ea typeface="黑体"/>
              <a:cs typeface="黑体"/>
            </a:endParaRPr>
          </a:p>
        </p:txBody>
      </p:sp>
      <p:sp>
        <p:nvSpPr>
          <p:cNvPr id="22" name="textbox 22"/>
          <p:cNvSpPr/>
          <p:nvPr/>
        </p:nvSpPr>
        <p:spPr>
          <a:xfrm>
            <a:off x="749300" y="8190865"/>
            <a:ext cx="7576185" cy="989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00965" algn="l" rtl="0" eaLnBrk="0">
              <a:lnSpc>
                <a:spcPct val="86000"/>
              </a:lnSpc>
              <a:spcBef>
                <a:spcPts val="5"/>
              </a:spcBef>
            </a:pPr>
            <a:r>
              <a:rPr sz="2600" kern="0" spc="30" dirty="0">
                <a:solidFill>
                  <a:srgbClr val="FFFFFF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本项目核心挑战：将生态数据转化为可信的、可行</a:t>
            </a:r>
            <a:endParaRPr sz="2600" dirty="0">
              <a:latin typeface="黑体"/>
              <a:ea typeface="黑体"/>
              <a:cs typeface="黑体"/>
            </a:endParaRPr>
          </a:p>
          <a:p>
            <a:pPr marL="100965" algn="l" rtl="0" eaLnBrk="0">
              <a:lnSpc>
                <a:spcPts val="3550"/>
              </a:lnSpc>
            </a:pPr>
            <a:r>
              <a:rPr sz="2600" kern="0" spc="-70" dirty="0">
                <a:solidFill>
                  <a:srgbClr val="FFFFFF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动的、面向未来的治理决策依据。</a:t>
            </a: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10107087" y="7722057"/>
            <a:ext cx="5826759" cy="3676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历史数据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            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b="1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风险预测与建</a:t>
            </a:r>
            <a:r>
              <a:rPr sz="2200" b="1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议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sp>
        <p:nvSpPr>
          <p:cNvPr id="26" name="textbox 26"/>
          <p:cNvSpPr/>
          <p:nvPr/>
        </p:nvSpPr>
        <p:spPr>
          <a:xfrm>
            <a:off x="16097336" y="948269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1830068" y="2939089"/>
            <a:ext cx="5530850" cy="67316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61645" algn="l" rtl="0" eaLnBrk="0">
              <a:lnSpc>
                <a:spcPct val="93000"/>
              </a:lnSpc>
            </a:pPr>
            <a:r>
              <a:rPr sz="3000" b="1" kern="0" spc="-17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系统价值</a:t>
            </a:r>
            <a:r>
              <a:rPr sz="3000" kern="0" spc="-5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endParaRPr sz="3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  <a:spcBef>
                <a:spcPts val="665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快速定位健康度瓶颈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5000"/>
              </a:lnSpc>
              <a:spcBef>
                <a:spcPts val="740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获取具体、可执行的治理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建议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  <a:spcBef>
                <a:spcPts val="665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低成本监控依赖风险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5000"/>
              </a:lnSpc>
              <a:spcBef>
                <a:spcPts val="675"/>
              </a:spcBef>
            </a:pP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为资源投入与替代方案提供数据支持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  <a:spcBef>
                <a:spcPts val="665"/>
              </a:spcBef>
            </a:pP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精准识别潜力与风险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项目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5000"/>
              </a:lnSpc>
              <a:spcBef>
                <a:spcPts val="725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数据驱动的资源配置与效果评估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348865" algn="l" rtl="0" eaLnBrk="0">
              <a:lnSpc>
                <a:spcPct val="78000"/>
              </a:lnSpc>
              <a:spcBef>
                <a:spcPts val="820"/>
              </a:spcBef>
            </a:pPr>
            <a:r>
              <a:rPr sz="2700" kern="0" spc="-10" dirty="0">
                <a:solidFill>
                  <a:srgbClr val="FFFFF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</a:t>
            </a:r>
            <a:endParaRPr sz="27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776095" algn="l" rtl="0" eaLnBrk="0">
              <a:lnSpc>
                <a:spcPct val="97000"/>
              </a:lnSpc>
              <a:spcBef>
                <a:spcPts val="1560"/>
              </a:spcBef>
            </a:pP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行动建议</a:t>
            </a:r>
            <a:endParaRPr sz="2700" dirty="0">
              <a:latin typeface="黑体"/>
              <a:ea typeface="黑体"/>
              <a:cs typeface="黑体"/>
            </a:endParaRPr>
          </a:p>
          <a:p>
            <a:pPr marL="327660" algn="l" rtl="0" eaLnBrk="0">
              <a:lnSpc>
                <a:spcPct val="95000"/>
              </a:lnSpc>
              <a:spcBef>
                <a:spcPts val="855"/>
              </a:spcBef>
            </a:pP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提供基于证据、可执行的治理方案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3000"/>
              </a:lnSpc>
              <a:spcBef>
                <a:spcPts val="0"/>
              </a:spcBef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32" name="textbox 32"/>
          <p:cNvSpPr/>
          <p:nvPr/>
        </p:nvSpPr>
        <p:spPr>
          <a:xfrm>
            <a:off x="6280221" y="2913729"/>
            <a:ext cx="5262879" cy="62191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28345" algn="l" rtl="0" eaLnBrk="0">
              <a:lnSpc>
                <a:spcPct val="93000"/>
              </a:lnSpc>
            </a:pPr>
            <a:r>
              <a:rPr sz="3000" b="1" kern="0" spc="-15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核心痛点</a:t>
            </a:r>
            <a:r>
              <a:rPr sz="3000" kern="0" spc="-58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endParaRPr sz="3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0" algn="l" rtl="0" eaLnBrk="0">
              <a:lnSpc>
                <a:spcPct val="95000"/>
              </a:lnSpc>
              <a:spcBef>
                <a:spcPts val="670"/>
              </a:spcBef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“我的项目在走下坡路吗?”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52400" algn="l" rtl="0" eaLnBrk="0">
              <a:lnSpc>
                <a:spcPct val="95000"/>
              </a:lnSpc>
              <a:spcBef>
                <a:spcPts val="840"/>
              </a:spcBef>
            </a:pP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“我该从何处着手改进?”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0" algn="l" rtl="0" eaLnBrk="0">
              <a:lnSpc>
                <a:spcPct val="85000"/>
              </a:lnSpc>
              <a:spcBef>
                <a:spcPts val="660"/>
              </a:spcBef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“我们依赖的几百个项目哪个有风险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52400" algn="l" rtl="0" eaLnBrk="0">
              <a:lnSpc>
                <a:spcPts val="3210"/>
              </a:lnSpc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“如何为技术选型提供依据?”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0" algn="l" rtl="0" eaLnBrk="0">
              <a:lnSpc>
                <a:spcPct val="96000"/>
              </a:lnSpc>
              <a:spcBef>
                <a:spcPts val="670"/>
              </a:spcBef>
            </a:pP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“哪些项目最需要扶持?”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52400" algn="l" rtl="0" eaLnBrk="0">
              <a:lnSpc>
                <a:spcPct val="95000"/>
              </a:lnSpc>
              <a:spcBef>
                <a:spcPts val="725"/>
              </a:spcBef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“如何量化评估运营活动效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果?”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088515" algn="l" rtl="0" eaLnBrk="0">
              <a:lnSpc>
                <a:spcPct val="95000"/>
              </a:lnSpc>
              <a:spcBef>
                <a:spcPts val="1355"/>
              </a:spcBef>
            </a:pPr>
            <a:r>
              <a:rPr sz="4500" kern="0" spc="-10" dirty="0">
                <a:solidFill>
                  <a:srgbClr val="30709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②</a:t>
            </a:r>
            <a:endParaRPr sz="4500" dirty="0">
              <a:latin typeface="宋体"/>
              <a:ea typeface="宋体"/>
              <a:cs typeface="宋体"/>
            </a:endParaRPr>
          </a:p>
          <a:p>
            <a:pPr marL="1750695" algn="l" rtl="0" eaLnBrk="0">
              <a:lnSpc>
                <a:spcPct val="97000"/>
              </a:lnSpc>
              <a:spcBef>
                <a:spcPts val="625"/>
              </a:spcBef>
            </a:pPr>
            <a:r>
              <a:rPr sz="27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预测解释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1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48310" algn="l" rtl="0" eaLnBrk="0">
              <a:lnSpc>
                <a:spcPct val="95000"/>
              </a:lnSpc>
              <a:spcBef>
                <a:spcPts val="5"/>
              </a:spcBef>
            </a:pPr>
            <a:r>
              <a:rPr sz="22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输出风险概率、归因于具</a:t>
            </a: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体信号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sp>
        <p:nvSpPr>
          <p:cNvPr id="34" name="textbox 34"/>
          <p:cNvSpPr/>
          <p:nvPr/>
        </p:nvSpPr>
        <p:spPr>
          <a:xfrm>
            <a:off x="1159687" y="3010061"/>
            <a:ext cx="4628515" cy="6116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32585" algn="l" rtl="0" eaLnBrk="0">
              <a:lnSpc>
                <a:spcPct val="97000"/>
              </a:lnSpc>
            </a:pPr>
            <a:r>
              <a:rPr sz="2700" b="1" kern="0" spc="-8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用户画像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5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813435" algn="l" rtl="0" eaLnBrk="0">
              <a:lnSpc>
                <a:spcPct val="97000"/>
              </a:lnSpc>
              <a:spcBef>
                <a:spcPts val="820"/>
              </a:spcBef>
            </a:pPr>
            <a:r>
              <a:rPr sz="2700" b="1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开源项目维护者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8000"/>
              </a:lnSpc>
              <a:spcBef>
                <a:spcPts val="810"/>
              </a:spcBef>
            </a:pP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企业</a:t>
            </a: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OSPO</a:t>
            </a: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/</a:t>
            </a:r>
            <a:r>
              <a:rPr sz="2700" b="1" kern="0" spc="7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技术管理者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813435" algn="l" rtl="0" eaLnBrk="0">
              <a:lnSpc>
                <a:spcPct val="97000"/>
              </a:lnSpc>
              <a:spcBef>
                <a:spcPts val="815"/>
              </a:spcBef>
            </a:pP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开源基金会/社区运营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881505" algn="l" rtl="0" eaLnBrk="0">
              <a:lnSpc>
                <a:spcPct val="95000"/>
              </a:lnSpc>
              <a:spcBef>
                <a:spcPts val="1355"/>
              </a:spcBef>
            </a:pPr>
            <a:r>
              <a:rPr sz="4500" kern="0" spc="-10" dirty="0">
                <a:solidFill>
                  <a:srgbClr val="40708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①</a:t>
            </a:r>
            <a:endParaRPr sz="4500" dirty="0">
              <a:latin typeface="宋体"/>
              <a:ea typeface="宋体"/>
              <a:cs typeface="宋体"/>
            </a:endParaRPr>
          </a:p>
          <a:p>
            <a:pPr marL="1315085" algn="l" rtl="0" eaLnBrk="0">
              <a:lnSpc>
                <a:spcPct val="97000"/>
              </a:lnSpc>
              <a:spcBef>
                <a:spcPts val="675"/>
              </a:spcBef>
            </a:pP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监控预警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5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批量接入、风险看板、</a:t>
            </a:r>
            <a:r>
              <a:rPr sz="22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阈值告警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sp>
        <p:nvSpPr>
          <p:cNvPr id="36" name="textbox 36"/>
          <p:cNvSpPr/>
          <p:nvPr/>
        </p:nvSpPr>
        <p:spPr>
          <a:xfrm>
            <a:off x="766969" y="713540"/>
            <a:ext cx="13498194" cy="17837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6000"/>
              </a:lnSpc>
            </a:pPr>
            <a:r>
              <a:rPr sz="52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目标用户与核心需求：从数据</a:t>
            </a:r>
            <a:r>
              <a:rPr sz="52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洞察到决策支持</a:t>
            </a:r>
            <a:endParaRPr sz="5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</a:pP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三类核心用户，</a:t>
            </a:r>
            <a:r>
              <a:rPr sz="2700" kern="0" spc="-7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一个共同目标：提前</a:t>
            </a:r>
            <a:r>
              <a:rPr sz="2700" b="1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发现并有效干预项目风险。</a:t>
            </a:r>
            <a:endParaRPr sz="2700" dirty="0">
              <a:latin typeface="黑体"/>
              <a:ea typeface="黑体"/>
              <a:cs typeface="黑体"/>
            </a:endParaRPr>
          </a:p>
        </p:txBody>
      </p:sp>
      <p:sp>
        <p:nvSpPr>
          <p:cNvPr id="2" name="rect 2"/>
          <p:cNvSpPr/>
          <p:nvPr/>
        </p:nvSpPr>
        <p:spPr>
          <a:xfrm>
            <a:off x="0" y="7386955"/>
            <a:ext cx="17475200" cy="2366645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841500" y="7663180"/>
            <a:ext cx="4063365" cy="148844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904865" y="8143240"/>
            <a:ext cx="807085" cy="5283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566160" y="7386955"/>
            <a:ext cx="947420" cy="675640"/>
            <a:chOff x="7657" y="5717"/>
            <a:chExt cx="1492" cy="1064"/>
          </a:xfrm>
        </p:grpSpPr>
        <p:sp>
          <p:nvSpPr>
            <p:cNvPr id="10" name="椭圆 9"/>
            <p:cNvSpPr/>
            <p:nvPr/>
          </p:nvSpPr>
          <p:spPr>
            <a:xfrm>
              <a:off x="7657" y="5717"/>
              <a:ext cx="833" cy="833"/>
            </a:xfrm>
            <a:prstGeom prst="ellipse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657" y="5717"/>
              <a:ext cx="1492" cy="1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 1</a:t>
              </a:r>
              <a:endParaRPr lang="en-US" altLang="zh-CN" sz="28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838950" y="7663180"/>
            <a:ext cx="4063365" cy="148844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0904220" y="8143240"/>
            <a:ext cx="807085" cy="5283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690610" y="7386955"/>
            <a:ext cx="947420" cy="675640"/>
            <a:chOff x="7657" y="5717"/>
            <a:chExt cx="1492" cy="1064"/>
          </a:xfrm>
        </p:grpSpPr>
        <p:sp>
          <p:nvSpPr>
            <p:cNvPr id="18" name="椭圆 17"/>
            <p:cNvSpPr/>
            <p:nvPr/>
          </p:nvSpPr>
          <p:spPr>
            <a:xfrm>
              <a:off x="7657" y="5717"/>
              <a:ext cx="833" cy="833"/>
            </a:xfrm>
            <a:prstGeom prst="ellipse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657" y="5717"/>
              <a:ext cx="1492" cy="1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 2</a:t>
              </a:r>
              <a:endParaRPr lang="en-US" altLang="zh-CN" sz="28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11878310" y="7663180"/>
            <a:ext cx="4243705" cy="148844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3602970" y="7386955"/>
            <a:ext cx="947420" cy="675640"/>
            <a:chOff x="7657" y="5717"/>
            <a:chExt cx="1492" cy="1064"/>
          </a:xfrm>
        </p:grpSpPr>
        <p:sp>
          <p:nvSpPr>
            <p:cNvPr id="33" name="椭圆 32"/>
            <p:cNvSpPr/>
            <p:nvPr/>
          </p:nvSpPr>
          <p:spPr>
            <a:xfrm>
              <a:off x="7657" y="5717"/>
              <a:ext cx="833" cy="833"/>
            </a:xfrm>
            <a:prstGeom prst="ellipse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657" y="5717"/>
              <a:ext cx="1492" cy="1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 3</a:t>
              </a:r>
              <a:endParaRPr lang="en-US" altLang="zh-CN" sz="28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904365" y="8079105"/>
            <a:ext cx="4577715" cy="83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15085" algn="l" rtl="0" eaLnBrk="0">
              <a:lnSpc>
                <a:spcPct val="97000"/>
              </a:lnSpc>
              <a:spcBef>
                <a:spcPts val="675"/>
              </a:spcBef>
            </a:pPr>
            <a:r>
              <a:rPr sz="2400" b="1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监控预警</a:t>
            </a:r>
            <a:endParaRPr sz="2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5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批量接入、风险看板、</a:t>
            </a:r>
            <a:r>
              <a:rPr sz="20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阈值告警</a:t>
            </a:r>
            <a:endParaRPr lang="zh-CN" altLang="en-US" sz="2000" b="1" kern="0" spc="2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82080" y="8143240"/>
            <a:ext cx="4966970" cy="843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50695" algn="l" rtl="0" eaLnBrk="0">
              <a:lnSpc>
                <a:spcPct val="97000"/>
              </a:lnSpc>
              <a:spcBef>
                <a:spcPts val="625"/>
              </a:spcBef>
            </a:pP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预测解释</a:t>
            </a:r>
            <a:endParaRPr sz="2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1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48310" algn="l" rtl="0" eaLnBrk="0">
              <a:lnSpc>
                <a:spcPct val="95000"/>
              </a:lnSpc>
              <a:spcBef>
                <a:spcPts val="5"/>
              </a:spcBef>
            </a:pPr>
            <a:r>
              <a:rPr sz="20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输出风险概率、归因于具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体信号</a:t>
            </a:r>
            <a:endParaRPr lang="zh-CN" altLang="en-US" sz="2000" b="1" kern="0" spc="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615420" y="8067040"/>
            <a:ext cx="4769485" cy="850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76095" algn="l" rtl="0" eaLnBrk="0">
              <a:lnSpc>
                <a:spcPct val="97000"/>
              </a:lnSpc>
              <a:spcBef>
                <a:spcPts val="1560"/>
              </a:spcBef>
            </a:pPr>
            <a:r>
              <a:rPr sz="2400" b="1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行动建议</a:t>
            </a:r>
            <a:endParaRPr sz="2400" dirty="0">
              <a:latin typeface="黑体"/>
              <a:ea typeface="黑体"/>
              <a:cs typeface="黑体"/>
            </a:endParaRPr>
          </a:p>
          <a:p>
            <a:pPr marL="327660" algn="l" rtl="0" eaLnBrk="0">
              <a:lnSpc>
                <a:spcPct val="95000"/>
              </a:lnSpc>
              <a:spcBef>
                <a:spcPts val="855"/>
              </a:spcBef>
            </a:pP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提供基于证据、可执行的治理方案</a:t>
            </a:r>
            <a:endParaRPr lang="zh-CN" altLang="en-US" sz="2000" b="1" kern="0" spc="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 38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3F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63624" y="3778251"/>
            <a:ext cx="15741659" cy="4292559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895311" y="1016541"/>
            <a:ext cx="15497810" cy="22339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</a:pPr>
            <a:r>
              <a:rPr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总体架构：一条从“数据”到“决策”的智能流水线</a:t>
            </a:r>
            <a:endParaRPr sz="51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r>
              <a:rPr sz="26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设计理念”:</a:t>
            </a:r>
            <a:r>
              <a:rPr sz="2600" kern="0" spc="-6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分层解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耦、稳定接口、可迭代升级。</a:t>
            </a:r>
            <a:endParaRPr sz="26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9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  <a:spcBef>
                <a:spcPts val="0"/>
              </a:spcBef>
            </a:pP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我们将开源治理问题建模为一条标准化的智能处理流水线，确保各模块职责清晰，系统可复现、可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审计。</a:t>
            </a: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4" name="textbox 44"/>
          <p:cNvSpPr/>
          <p:nvPr/>
        </p:nvSpPr>
        <p:spPr>
          <a:xfrm>
            <a:off x="950977" y="8742095"/>
            <a:ext cx="11366500" cy="3962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600" b="1" kern="0" spc="100" dirty="0">
                <a:solidFill>
                  <a:srgbClr val="20609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核心优势：</a:t>
            </a:r>
            <a:r>
              <a:rPr sz="2600" kern="0" spc="100" dirty="0">
                <a:solidFill>
                  <a:srgbClr val="20609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600" b="1" kern="0" spc="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将“黑盒”</a:t>
            </a:r>
            <a:r>
              <a:rPr sz="2600" b="1" kern="0" spc="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洞察转变为“白盒”决策支持，每一步都可追溯。</a:t>
            </a: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6" name="textbox 46"/>
          <p:cNvSpPr/>
          <p:nvPr/>
        </p:nvSpPr>
        <p:spPr>
          <a:xfrm>
            <a:off x="9059085" y="5752951"/>
            <a:ext cx="2016125" cy="1935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解释与归因引擎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414655" algn="l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(Evidence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41655" algn="l" rtl="0" eaLnBrk="0">
              <a:lnSpc>
                <a:spcPct val="83000"/>
              </a:lnSpc>
              <a:spcBef>
                <a:spcPts val="910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Engine)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34620" indent="-24765" algn="l" rtl="0" eaLnBrk="0">
              <a:lnSpc>
                <a:spcPct val="120000"/>
              </a:lnSpc>
              <a:spcBef>
                <a:spcPts val="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Signal  Detector  &amp;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Evidence</a:t>
            </a:r>
            <a:r>
              <a:rPr sz="1700" kern="0" spc="1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Builder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48" name="textbox 48"/>
          <p:cNvSpPr/>
          <p:nvPr/>
        </p:nvSpPr>
        <p:spPr>
          <a:xfrm>
            <a:off x="14459036" y="5752951"/>
            <a:ext cx="1890395" cy="193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80010" algn="l" rtl="0" eaLnBrk="0">
              <a:lnSpc>
                <a:spcPct val="98000"/>
              </a:lnSpc>
            </a:pP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可视化与交互</a:t>
            </a:r>
            <a:endParaRPr sz="2100" dirty="0"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(Vi</a:t>
            </a:r>
            <a:r>
              <a:rPr sz="2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sualizat</a:t>
            </a: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ion </a:t>
            </a:r>
            <a:r>
              <a:rPr sz="21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&amp;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08915" algn="l" rtl="0" eaLnBrk="0">
              <a:lnSpc>
                <a:spcPts val="3075"/>
              </a:lnSpc>
              <a:spcBef>
                <a:spcPts val="120"/>
              </a:spcBef>
            </a:pPr>
            <a:r>
              <a:rPr sz="21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Interaction)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35915" algn="l" rtl="0" eaLnBrk="0">
              <a:lnSpc>
                <a:spcPts val="2385"/>
              </a:lnSpc>
              <a:spcBef>
                <a:spcPts val="515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DataEase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&amp;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26415" algn="l" rtl="0" eaLnBrk="0">
              <a:lnSpc>
                <a:spcPts val="2310"/>
              </a:lnSpc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SQLBot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0" name="textbox 50"/>
          <p:cNvSpPr/>
          <p:nvPr/>
        </p:nvSpPr>
        <p:spPr>
          <a:xfrm>
            <a:off x="6451551" y="5752951"/>
            <a:ext cx="1915795" cy="18992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05410" algn="l" rtl="0" eaLnBrk="0">
              <a:lnSpc>
                <a:spcPct val="98000"/>
              </a:lnSpc>
            </a:pPr>
            <a:r>
              <a:rPr sz="21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风险预测引擎</a:t>
            </a:r>
            <a:endParaRPr sz="2100" dirty="0"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(Risk</a:t>
            </a:r>
            <a:r>
              <a:rPr sz="2100" b="1" kern="0" spc="1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Prediction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88950" algn="l" rtl="0" eaLnBrk="0">
              <a:lnSpc>
                <a:spcPct val="83000"/>
              </a:lnSpc>
              <a:spcBef>
                <a:spcPts val="1010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Engine)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8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35915" algn="l" rtl="0" eaLnBrk="0">
              <a:lnSpc>
                <a:spcPct val="80000"/>
              </a:lnSpc>
              <a:spcBef>
                <a:spcPts val="51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Lightweight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97815" algn="l" rtl="0" eaLnBrk="0">
              <a:lnSpc>
                <a:spcPts val="2100"/>
              </a:lnSpc>
            </a:pP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Transformer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2" name="textbox 52"/>
          <p:cNvSpPr/>
          <p:nvPr/>
        </p:nvSpPr>
        <p:spPr>
          <a:xfrm>
            <a:off x="11859311" y="5759292"/>
            <a:ext cx="1736725" cy="19310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治理建议生成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300355" algn="l" rtl="0" eaLnBrk="0">
              <a:lnSpc>
                <a:spcPct val="83000"/>
              </a:lnSpc>
              <a:spcBef>
                <a:spcPts val="805"/>
              </a:spcBef>
            </a:pP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(Advisory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01955" algn="l" rtl="0" eaLnBrk="0">
              <a:lnSpc>
                <a:spcPct val="83000"/>
              </a:lnSpc>
              <a:spcBef>
                <a:spcPts val="810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Engine)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7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86690" algn="l" rtl="0" eaLnBrk="0">
              <a:lnSpc>
                <a:spcPct val="82000"/>
              </a:lnSpc>
              <a:spcBef>
                <a:spcPts val="515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MaxKB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4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61340" algn="l" rtl="0" eaLnBrk="0">
              <a:lnSpc>
                <a:spcPct val="84000"/>
              </a:lnSpc>
            </a:pP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(RAG)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4" name="textbox 54"/>
          <p:cNvSpPr/>
          <p:nvPr/>
        </p:nvSpPr>
        <p:spPr>
          <a:xfrm>
            <a:off x="1073208" y="5751859"/>
            <a:ext cx="2066289" cy="16135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62610" algn="l" rtl="0" eaLnBrk="0">
              <a:lnSpc>
                <a:spcPct val="97000"/>
              </a:lnSpc>
            </a:pPr>
            <a:r>
              <a:rPr sz="2100" b="1" kern="0" spc="1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数据源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196215" algn="l" rtl="0" eaLnBrk="0">
              <a:lnSpc>
                <a:spcPct val="83000"/>
              </a:lnSpc>
              <a:spcBef>
                <a:spcPts val="675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(Data Source)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87350" algn="l" rtl="0" eaLnBrk="0">
              <a:lnSpc>
                <a:spcPct val="84000"/>
              </a:lnSpc>
              <a:spcBef>
                <a:spcPts val="510"/>
              </a:spcBef>
            </a:pP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OpenDigger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  <a:spcBef>
                <a:spcPts val="475"/>
              </a:spcBef>
            </a:pP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GitHub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/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Gitee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指标)</a:t>
            </a:r>
            <a:endParaRPr sz="1700" dirty="0">
              <a:latin typeface="黑体"/>
              <a:ea typeface="黑体"/>
              <a:cs typeface="黑体"/>
            </a:endParaRPr>
          </a:p>
        </p:txBody>
      </p:sp>
      <p:sp>
        <p:nvSpPr>
          <p:cNvPr id="56" name="textbox 56"/>
          <p:cNvSpPr/>
          <p:nvPr/>
        </p:nvSpPr>
        <p:spPr>
          <a:xfrm>
            <a:off x="3744004" y="5752951"/>
            <a:ext cx="2016125" cy="16351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时序存储与计算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249555" algn="l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(Time-Serie</a:t>
            </a: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656590" algn="l" rtl="0" eaLnBrk="0">
              <a:lnSpc>
                <a:spcPct val="83000"/>
              </a:lnSpc>
              <a:spcBef>
                <a:spcPts val="810"/>
              </a:spcBef>
            </a:pPr>
            <a:r>
              <a:rPr sz="21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Core)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9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r>
              <a:rPr lang="en-US" sz="17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    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loTDB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8" name="textbox 58"/>
          <p:cNvSpPr/>
          <p:nvPr/>
        </p:nvSpPr>
        <p:spPr>
          <a:xfrm>
            <a:off x="16097336" y="9481038"/>
            <a:ext cx="1263650" cy="189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3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5180" y="2378710"/>
            <a:ext cx="11089640" cy="5675630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895350" y="780415"/>
            <a:ext cx="15497810" cy="1039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  <a:buClrTx/>
              <a:buSzTx/>
              <a:buFontTx/>
            </a:pPr>
            <a:r>
              <a:rPr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数据接入：仓库候选池 → 登记</a:t>
            </a:r>
            <a:endParaRPr sz="5100" b="1" kern="0" spc="-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4855" y="2680970"/>
            <a:ext cx="5043170" cy="5674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入口页定位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：从海量仓库候选池中挑选要监控的项目（来自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`repo_list.csv`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的采样展示）。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解决规模问题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：避免一次性全量接入导致抓取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入库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建模成本爆炸，支持分批、迭代式接入。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流程定位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：这是全链路的第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0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步（候选选择）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→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下一步进入「已登记仓库」页执行拉取与解析。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核心动作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：一键「登记」将仓库写入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`sources.yaml`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，成为参与数据库与报告生成的仓库集合。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状态对齐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：清晰标记「已登记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未登记」，防止重复登记，以及误将候选仓库当作已抓取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已评估对象。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可复现演示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：固定采样列表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+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明确登记集合，确保评审时使用的样本与后续系统输出一致、可审计。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textbox 42"/>
          <p:cNvSpPr/>
          <p:nvPr/>
        </p:nvSpPr>
        <p:spPr>
          <a:xfrm>
            <a:off x="895350" y="780415"/>
            <a:ext cx="15497810" cy="1039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  <a:buClrTx/>
              <a:buSzTx/>
              <a:buFontTx/>
            </a:pPr>
            <a:r>
              <a:rPr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数据采集与解析：一键拉取</a:t>
            </a:r>
            <a:endParaRPr lang="zh-CN" altLang="en-US"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4855" y="2680970"/>
            <a:ext cx="5043170" cy="5674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目标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：把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仅已登记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的仓库一键转换为可用数据资产（原始指标缓存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+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数据库记录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+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后续报告输入）。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操作入口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：在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已登记仓库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页点击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一键拉取解析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，对未拉取的仓库批量执行抓取与解析。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数据落地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：抓取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OpenDigger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指标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JSON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并写入本地缓存（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`data/cache/...`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），同时写入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更新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SQLite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`opendigger.db`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报告同步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：拉取完成后自动更新本地输出文件，并触发后续信号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风险报告链路所需产物。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可观测性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：页面内置输出台实时展示每个仓库的成功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失败日志，支持定位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404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缺依赖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解析异常等问题。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查看数据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：同时支持点进仓库详细查看拉取到的源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状态闭环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：拉取后仓库状态从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仅已登记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变为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已拉取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上游缺失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，并以报告数据为准实时刷新展示。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0160" y="2680970"/>
            <a:ext cx="10575290" cy="5436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textbox 42"/>
          <p:cNvSpPr/>
          <p:nvPr/>
        </p:nvSpPr>
        <p:spPr>
          <a:xfrm>
            <a:off x="895350" y="780415"/>
            <a:ext cx="15497810" cy="1039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  <a:buClrTx/>
              <a:buSzTx/>
              <a:buFontTx/>
            </a:pPr>
            <a:r>
              <a:rPr lang="zh-CN" altLang="en-US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数据质量：覆盖</a:t>
            </a:r>
            <a:r>
              <a:rPr lang="en-US" altLang="zh-CN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/</a:t>
            </a:r>
            <a:r>
              <a:rPr lang="zh-CN" altLang="en-US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缺失可审计</a:t>
            </a:r>
            <a:endParaRPr lang="zh-CN" altLang="en-US" sz="5100" b="1" kern="0" spc="-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endParaRPr sz="2600" dirty="0">
              <a:latin typeface="黑体"/>
              <a:ea typeface="黑体"/>
              <a:cs typeface="黑体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9080" y="2124075"/>
            <a:ext cx="11412220" cy="5591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textbox 42"/>
          <p:cNvSpPr/>
          <p:nvPr/>
        </p:nvSpPr>
        <p:spPr>
          <a:xfrm>
            <a:off x="895350" y="780415"/>
            <a:ext cx="15497810" cy="1039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  <a:buClrTx/>
              <a:buSzTx/>
              <a:buFontTx/>
            </a:pPr>
            <a:r>
              <a:rPr lang="zh-CN" altLang="en-US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信号报告：从数据到</a:t>
            </a:r>
            <a:r>
              <a:rPr lang="en-US" altLang="zh-CN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</a:t>
            </a:r>
            <a:r>
              <a:rPr lang="zh-CN" altLang="en-US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可解释信号</a:t>
            </a:r>
            <a:r>
              <a:rPr lang="en-US" altLang="zh-CN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”</a:t>
            </a:r>
            <a:endParaRPr lang="en-US" altLang="zh-CN" sz="5100" b="1" kern="0" spc="-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4855" y="2407920"/>
            <a:ext cx="5043170" cy="5674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目标：把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原始指标变化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转化为可解释、可统计、可复现的风险信号，为后续风险报告与治理建议提供证据输入。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操作入口：在页面点击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生成信号报告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，一键触发信号计算与导出。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执行方式：后端在项目根目录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`code/`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下运行信号引擎脚本，与终端手动执行一致，确保可复现。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数据落地：生成结果落盘为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`signal_report.json`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，前端实时读取展示，不在前端临时计算。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展示内容：按仓库聚合信号统计（信号数、强度均值、置信度均值、最新信号），支持检索与快速定位异常仓库。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对齐策略：支持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仅已登记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过滤，确保信号统计范围与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`sources.yaml`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完全一致，避免候选仓库干扰。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可观测性：页面输出台记录生成过程与错误信息，便于排障与复跑，保证工程稳定性与可审计性。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6805" y="2287905"/>
            <a:ext cx="10856595" cy="57950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textbox 42"/>
          <p:cNvSpPr/>
          <p:nvPr/>
        </p:nvSpPr>
        <p:spPr>
          <a:xfrm>
            <a:off x="895350" y="780415"/>
            <a:ext cx="15497810" cy="1039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  <a:buClrTx/>
              <a:buSzTx/>
              <a:buFontTx/>
            </a:pPr>
            <a:r>
              <a:rPr lang="zh-CN" altLang="en-US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轻量</a:t>
            </a:r>
            <a:r>
              <a:rPr lang="en-US" altLang="zh-CN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Transformer</a:t>
            </a:r>
            <a:r>
              <a:rPr lang="zh-CN" altLang="en-US"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模型：训练、预测、结果表</a:t>
            </a:r>
            <a:endParaRPr lang="zh-CN" altLang="en-US" sz="5100" b="1" kern="0" spc="-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4855" y="2680970"/>
            <a:ext cx="5043170" cy="5674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目标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：把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数据与信号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进一步映射为可量化的衰退风险概率与等级，用于排序、告警与后续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RiskReport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生成。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操作入口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：在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模型（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/models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页面选择模型类型（如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baseline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），点击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新训练模型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或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预测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生成报告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模型状态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：页面展示模型版本、最新模型训练状态、预测覆盖范围与最新预测月份（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as_of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阈值策略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：展示风险分级阈值（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low / high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）与复核规则（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raw / uncert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等），用于将概率映射为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Low / Medium / High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结果落地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：预测结果写入数据库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本地产物，并在页面表格中按仓库展示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risk_score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risk_level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as_of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等关键字段。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可观测性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：页面输出台记录训练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预测过程与错误日志，便于排障、复跑与评审复现。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6630" y="2287905"/>
            <a:ext cx="11113135" cy="58559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5291</Words>
  <Application>WPS 演示</Application>
  <PresentationFormat>Custom</PresentationFormat>
  <Paragraphs>443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Arial</vt:lpstr>
      <vt:lpstr>黑体</vt:lpstr>
      <vt:lpstr>汉仪中黑KW</vt:lpstr>
      <vt:lpstr>宋体</vt:lpstr>
      <vt:lpstr>Times New Roman</vt:lpstr>
      <vt:lpstr>Arial Bold</vt:lpstr>
      <vt:lpstr>汉仪书宋二KW</vt:lpstr>
      <vt:lpstr>Heiti SC Light</vt:lpstr>
      <vt:lpstr>Calibri</vt:lpstr>
      <vt:lpstr>Helvetica Neue</vt:lpstr>
      <vt:lpstr>微软雅黑</vt:lpstr>
      <vt:lpstr>汉仪旗黑</vt:lpstr>
      <vt:lpstr>宋体</vt:lpstr>
      <vt:lpstr>Arial Unicode MS</vt:lpstr>
      <vt:lpstr>Times New Roman</vt:lpstr>
      <vt:lpstr>黑体</vt:lpstr>
      <vt:lpstr>宋体-简</vt:lpstr>
      <vt:lpstr>华文中宋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renbeiming</cp:lastModifiedBy>
  <cp:revision>10</cp:revision>
  <dcterms:created xsi:type="dcterms:W3CDTF">2026-01-13T14:53:57Z</dcterms:created>
  <dcterms:modified xsi:type="dcterms:W3CDTF">2026-01-13T14:53:57Z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2026-01-02T23:18:26Z</vt:filetime>
  </property>
  <property fmtid="{D5CDD505-2E9C-101B-9397-08002B2CF9AE}" pid="4" name="UsrData">
    <vt:lpwstr>6956902ae515900020945402wl</vt:lpwstr>
  </property>
  <property fmtid="{D5CDD505-2E9C-101B-9397-08002B2CF9AE}" pid="5" name="KSOProductBuildVer">
    <vt:lpwstr>2052-12.1.24031.24031</vt:lpwstr>
  </property>
  <property fmtid="{D5CDD505-2E9C-101B-9397-08002B2CF9AE}" pid="6" name="ICV">
    <vt:lpwstr>7A13D2FD36331726A39B566944865E5A_42</vt:lpwstr>
  </property>
</Properties>
</file>